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81" r:id="rId5"/>
    <p:sldId id="295" r:id="rId6"/>
    <p:sldId id="293" r:id="rId7"/>
    <p:sldId id="296" r:id="rId8"/>
    <p:sldId id="303" r:id="rId9"/>
    <p:sldId id="297" r:id="rId10"/>
    <p:sldId id="298" r:id="rId11"/>
    <p:sldId id="300" r:id="rId12"/>
    <p:sldId id="299" r:id="rId13"/>
    <p:sldId id="320" r:id="rId14"/>
    <p:sldId id="302" r:id="rId15"/>
    <p:sldId id="304" r:id="rId16"/>
    <p:sldId id="305" r:id="rId17"/>
    <p:sldId id="306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879" autoAdjust="0"/>
  </p:normalViewPr>
  <p:slideViewPr>
    <p:cSldViewPr snapToGrid="0">
      <p:cViewPr varScale="1">
        <p:scale>
          <a:sx n="90" d="100"/>
          <a:sy n="90" d="100"/>
        </p:scale>
        <p:origin x="398" y="86"/>
      </p:cViewPr>
      <p:guideLst/>
    </p:cSldViewPr>
  </p:slideViewPr>
  <p:outlineViewPr>
    <p:cViewPr>
      <p:scale>
        <a:sx n="33" d="100"/>
        <a:sy n="33" d="100"/>
      </p:scale>
      <p:origin x="0" y="-40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FE048-FAD0-D943-9A17-3C4CB7633182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47812-3409-784D-BAE7-ABE53735D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3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82996-7532-CAEF-6E59-D51FB9352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E66BE6-9127-2F36-019D-E13DB0466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37680-17E2-3965-97DB-2C49D101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B7458-B317-D887-4CD2-8CF81FDDD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76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715D8-90DD-784F-B310-6697C80E9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A506B3-4937-FA5F-B1C9-83EB34C91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7C24B4-38A5-2894-4676-67F1D9753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91BD7-11DB-4131-7690-BED4D4344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39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D3241-61F1-4F9C-F569-4E39A496E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565E76-A484-A98F-87FA-8CEABCC23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CEB0A3-D8A3-5982-B0A0-A1CD88375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4570C-8692-4E2F-A3FA-871CCDB017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89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76D06-F76A-16CC-D715-8DB5C27CA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B2CD2-B23A-E876-023F-ED5DBDF87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1D6A3-B4BC-AD0C-17B6-0E00B2B81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F329A-911F-4ED7-C524-A3B2ED5B9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7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A1283-4F03-FB28-11B8-E9C079FA8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862AFA-D58F-F907-D17C-8CB79B0B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89174-D8D9-3937-BDE0-A893065A7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909F5-C428-C422-E202-D26C3AFF1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3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15E40-E752-D155-9D6D-89ED66585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3AEC6D-239B-8773-7284-B9160EF89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3EF49-A19C-66A4-B28F-4582880EA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26D9F-D8C1-6845-F749-04B2C8728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60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CFDC9-5C4E-23CC-D79B-4B495AF2A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6F41B2-6503-A6C2-4D06-054DA4BE1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75BC7-609F-ED4F-4AE4-6753DAAE2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B7D4F-9DEF-D59E-660C-0E3CCD184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78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9DB90-3506-BEEB-3ABE-CFAF705D3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E39E04-9267-7324-14C1-A6E900D1A5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99B026-5102-CFF2-ADFF-BB583E65B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07E72-68C6-FB78-53EA-9AA27CAC76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60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67AA-B937-21AA-BC86-9C44AC1CC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229E7-EA01-2326-4962-AD9F7B6E5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4A08FC-6448-6E0F-73E8-4086AF5CE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5F9F1-494B-AF87-E3A7-8673FE677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58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33F1E-E3E2-F9B9-9F9E-80DDC983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78CB55-B2D2-9F4B-D643-BDDDEF34A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ADCA17-5F02-F3B5-4286-2617B8414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37F8A-25B3-ACFA-B9CF-3325A704C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17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08B27-DC25-9C76-01A6-9B0C59E95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ECE9CC-0B83-9F10-855C-B679167D1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71C5F2-BCFA-FE77-83BA-8ED86EFD4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AF1A6-B7CA-D567-5030-50E094ED8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86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02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90E9-EF2B-DC30-5392-2FAC79CD2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478B39-41CC-544C-E4CC-E525B0964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C49B07-33B9-922F-A1DD-86F7A07F8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66AF6-CB10-B9B0-4574-C56276B6B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33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48D74-F43F-BFD4-08D5-204A16FF9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5BFC47-DD16-1652-E181-00BB8C94F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D89BA-8E50-B4E2-8C08-2DF4C4DC6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4CB03-9199-687E-FA62-7D052F1E4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74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2940B-441E-8C44-2F06-C35E005BB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CD78B5-CBAF-8190-56C6-DE9AEE46D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7204A4-85DE-E272-8273-1308AC8B6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D1FD1-B06D-95EE-E534-B65D94A8C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73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B49D0-3194-C6F1-8FB9-D9829802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4ED1B6-A497-2A7C-D830-6C81A2AAC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E474C1-A612-FD17-944D-7A4FE8D00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Source: https://www.linkedin.com/posts/genai-works_midjourney-future-ai-ugcPost-7250909957456355330-EE8k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18F44-E9A1-96FF-6BB2-D7C864990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5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14212-F16F-BA3F-6A86-6DB0452F1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A25AD8-6F42-A71C-AA53-5573B83D9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3FD107-715E-2D0F-5BEE-D1798FBF7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9B63F-60CC-FDAE-7B42-C1F8BBE0E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57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4C2FC-A7E4-A017-780E-73F004980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4AA643-46EC-F219-FB68-47B919D21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B6411F-FFD9-FE71-D267-E5D69B025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94C02-5F03-853D-C06F-3B6DAA51B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1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73474-136D-D851-05B2-83E7D1253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4D0DCA-622D-D5E8-5A2C-FABE78A7A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1145E-DD5F-86D1-5650-F2E96D723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EE443-7877-047A-2BF6-B2AA42DA5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47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7D23B-7264-C463-E4BC-A85AC3B19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96E1E-9F4C-6A97-3DA8-78D47C22D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8E937-A1F8-661D-2F4A-CA8020FC3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E1836-617A-3A04-A3C2-36A8FA0A2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66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6B8BD-2257-BE82-6643-BDA9FEACA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3A897-6C52-496A-594D-30CDBF43E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A4E8BD-59F7-D7CA-CB2F-E32AAEE26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21947-50DC-F92F-2E1E-81BDA1966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5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244B9-BD69-859E-F152-03552A1D3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DA11F8-7D68-9DCC-5E36-2CC995CCB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44C87-ED3E-61BA-EA38-F46BE34707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B4299-8CF8-2BFF-04FE-6DCBC8BFE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48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D294E-9DBD-27FE-6BDF-99610B522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894FC-E5B6-52F2-549E-F182CB70A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4A8E30-7431-0BF8-0517-58AE67E0D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78A1A-6D58-4197-C175-A1AA977F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17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80C63-2419-DCFA-3226-9B2407456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082AD5-2B3F-3571-4F39-1B71D1D87A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0CE89A-6419-AA50-E61B-71864CA04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FB168-DD71-F1B7-E6D5-E1B731B02D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62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7F58C7-D277-8F14-F024-4B41D20D05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563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524C1E0-92FE-D7D2-83A7-46D29A83887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200" y="1790329"/>
            <a:ext cx="5134335" cy="41130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7E0367-8E38-8905-DC9A-D0C376A591A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19464" y="1790329"/>
            <a:ext cx="5134335" cy="41130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D847DE-29F2-8ABB-1718-34BED4F37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13186" y="2107800"/>
            <a:ext cx="10965628" cy="39201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6EE6F3F-63EB-5C0E-2307-3B7CBBA1C3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437" y="400485"/>
            <a:ext cx="9467127" cy="2527911"/>
          </a:xfrm>
        </p:spPr>
        <p:txBody>
          <a:bodyPr anchor="b">
            <a:noAutofit/>
          </a:bodyPr>
          <a:lstStyle>
            <a:lvl1pPr algn="ctr"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2DA517-30B0-BC62-0422-F995FB918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75" y="3738622"/>
            <a:ext cx="9467850" cy="2527911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2816" y="457200"/>
            <a:ext cx="4837176" cy="1993392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8CBAD6-FC79-B2BB-0B67-26429A6D4C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882" y="0"/>
            <a:ext cx="6115050" cy="6858000"/>
          </a:xfrm>
          <a:prstGeom prst="parallelogram">
            <a:avLst/>
          </a:prstGeom>
          <a:ln>
            <a:noFill/>
          </a:ln>
        </p:spPr>
        <p:txBody>
          <a:bodyPr tIns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2818" y="2752344"/>
            <a:ext cx="4837174" cy="313639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796A3-781D-5244-DAB8-2D6EE0AC3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62817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0" y="762000"/>
            <a:ext cx="5066250" cy="2900680"/>
          </a:xfrm>
        </p:spPr>
        <p:txBody>
          <a:bodyPr anchor="b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836803-D9E6-3DF1-3B90-1E7E677CC7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6086167" y="-22225"/>
            <a:ext cx="6080760" cy="6902450"/>
          </a:xfrm>
          <a:prstGeom prst="parallelogram">
            <a:avLst/>
          </a:prstGeom>
          <a:ln>
            <a:noFill/>
          </a:ln>
        </p:spPr>
        <p:txBody>
          <a:bodyPr lIns="0" tIns="0">
            <a:normAutofit/>
          </a:bodyPr>
          <a:lstStyle>
            <a:lvl1pPr marL="0" indent="0" algn="l">
              <a:buNone/>
              <a:defRPr sz="2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7600" y="4145280"/>
            <a:ext cx="5066250" cy="6908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200000" scaled="0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2425" y="466344"/>
            <a:ext cx="6241651" cy="1710354"/>
          </a:xfrm>
        </p:spPr>
        <p:txBody>
          <a:bodyPr bIns="0" anchor="ctr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1A5385-FB23-93A8-2B8F-9887244244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7838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2426" y="2286000"/>
            <a:ext cx="6241650" cy="347472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1pPr>
            <a:lvl2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2pPr>
            <a:lvl3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3pPr>
            <a:lvl4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4pPr>
            <a:lvl5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E25A87-9155-9E07-878F-CEC0B137C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1586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43000"/>
            <a:ext cx="9144000" cy="2286000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35198"/>
            <a:ext cx="9144000" cy="683219"/>
          </a:xfrm>
          <a:gradFill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577E27-B60E-C6DD-BAAF-5CCC3D59E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964CA031-27E0-D0AA-1451-A904CCF234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024781"/>
            <a:ext cx="5212079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1FE0D7D-86B7-CCD2-A7A1-70E95846B5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59795" y="2024780"/>
            <a:ext cx="4894006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2DE411-9D7C-15AE-0B59-F26B2BF8C52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24781"/>
            <a:ext cx="2878394" cy="4137189"/>
          </a:xfrm>
        </p:spPr>
        <p:txBody>
          <a:bodyPr>
            <a:normAutofit/>
          </a:bodyPr>
          <a:lstStyle>
            <a:lvl1pPr marL="3429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eriod"/>
              <a:defRPr sz="1800">
                <a:latin typeface="+mn-lt"/>
              </a:defRPr>
            </a:lvl1pPr>
            <a:lvl2pPr marL="8001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lphaLcPeriod"/>
              <a:defRPr sz="1800">
                <a:latin typeface="+mn-lt"/>
              </a:defRPr>
            </a:lvl2pPr>
            <a:lvl3pPr marL="12573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arenR"/>
              <a:defRPr sz="1800">
                <a:latin typeface="+mn-lt"/>
              </a:defRPr>
            </a:lvl3pPr>
            <a:lvl4pPr marL="17145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lphaLcParenR"/>
              <a:defRPr sz="1800">
                <a:latin typeface="+mn-lt"/>
              </a:defRPr>
            </a:lvl4pPr>
            <a:lvl5pPr marL="2057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0FEDE7C-502F-ECFE-4136-E99206849C2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59795" y="2024780"/>
            <a:ext cx="4894006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48056"/>
            <a:ext cx="6172200" cy="1581912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F30E2A0-23EF-51B1-8ABD-00429EEA06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2257063"/>
            <a:ext cx="4894006" cy="390490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15552F-C66B-341F-2D37-0389710BA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0938" y="-22225"/>
            <a:ext cx="4714875" cy="688022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DCC6D-8B88-7BE0-7240-F743AE09E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3814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563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C3ED3BF-FF6B-07FA-72C4-F6102A8558A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96074" y="2106591"/>
            <a:ext cx="2067045" cy="3633787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483980" y="2106591"/>
            <a:ext cx="7869820" cy="40167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9" r:id="rId3"/>
    <p:sldLayoutId id="2147483650" r:id="rId4"/>
    <p:sldLayoutId id="2147483649" r:id="rId5"/>
    <p:sldLayoutId id="2147483662" r:id="rId6"/>
    <p:sldLayoutId id="2147483663" r:id="rId7"/>
    <p:sldLayoutId id="2147483652" r:id="rId8"/>
    <p:sldLayoutId id="2147483666" r:id="rId9"/>
    <p:sldLayoutId id="2147483664" r:id="rId10"/>
    <p:sldLayoutId id="2147483665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abstract image">
            <a:extLst>
              <a:ext uri="{FF2B5EF4-FFF2-40B4-BE49-F238E27FC236}">
                <a16:creationId xmlns:a16="http://schemas.microsoft.com/office/drawing/2014/main" id="{782ED2F6-AFB3-9199-3999-2B5E4BAF24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20A922B-22EC-7FD8-FA8C-2FFAC558B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</p:spPr>
        <p:txBody>
          <a:bodyPr/>
          <a:lstStyle/>
          <a:p>
            <a:r>
              <a:rPr lang="en-US" sz="3600" b="1" cap="none" dirty="0"/>
              <a:t>ChatGPT &amp; Hallucination:</a:t>
            </a:r>
            <a:br>
              <a:rPr lang="en-US" sz="3600" b="1" cap="none" dirty="0"/>
            </a:br>
            <a:r>
              <a:rPr lang="en-US" sz="3600" b="1" cap="none" dirty="0"/>
              <a:t>An Intro To Large Language Models</a:t>
            </a:r>
            <a:br>
              <a:rPr lang="en-US" sz="3600" b="1" cap="none" dirty="0"/>
            </a:br>
            <a:br>
              <a:rPr lang="en-US" sz="3600" cap="none" dirty="0"/>
            </a:br>
            <a:br>
              <a:rPr lang="en-US" sz="2400" cap="none" dirty="0"/>
            </a:br>
            <a:r>
              <a:rPr lang="en-US" sz="2400" cap="none" dirty="0"/>
              <a:t>Kaveh Bakhtiyari</a:t>
            </a:r>
            <a:br>
              <a:rPr lang="en-US" sz="2400" cap="none" dirty="0"/>
            </a:br>
            <a:r>
              <a:rPr lang="en-US" sz="2400" cap="none" dirty="0"/>
              <a:t>Www.kaveh.me</a:t>
            </a:r>
          </a:p>
        </p:txBody>
      </p:sp>
    </p:spTree>
    <p:extLst>
      <p:ext uri="{BB962C8B-B14F-4D97-AF65-F5344CB8AC3E}">
        <p14:creationId xmlns:p14="http://schemas.microsoft.com/office/powerpoint/2010/main" val="639264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D93EE-BD82-475A-88E4-F5632A184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A373433-AC39-B335-D426-2D14325764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69F20-F55A-6593-CD1C-1D31181B52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2437" y="3055439"/>
            <a:ext cx="3240693" cy="2527911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Quality Digital Data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Processing Power</a:t>
            </a:r>
          </a:p>
          <a:p>
            <a:pPr algn="l"/>
            <a:endParaRPr lang="en-US" dirty="0"/>
          </a:p>
        </p:txBody>
      </p:sp>
      <p:pic>
        <p:nvPicPr>
          <p:cNvPr id="9220" name="Picture 4" descr="Premium Vector | A blue and black background with a computer chip that says  ai.">
            <a:extLst>
              <a:ext uri="{FF2B5EF4-FFF2-40B4-BE49-F238E27FC236}">
                <a16:creationId xmlns:a16="http://schemas.microsoft.com/office/drawing/2014/main" id="{E617808E-297C-7D4E-4338-2F4A097DD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634" y="947278"/>
            <a:ext cx="5910722" cy="59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835C415-32D1-7E57-545C-E1D4F4C51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5"/>
            <a:ext cx="6709508" cy="2527911"/>
          </a:xfrm>
        </p:spPr>
        <p:txBody>
          <a:bodyPr/>
          <a:lstStyle/>
          <a:p>
            <a:pPr algn="l"/>
            <a:r>
              <a:rPr lang="en-US" sz="6000" b="1" dirty="0"/>
              <a:t>Why not Earlier?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182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B4476-C60D-CBF2-A389-3F806FAE1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5D1076C-BCDA-5BD8-50EA-D5274DC114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4F340B-BDF0-7C46-E026-C029744D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6"/>
            <a:ext cx="6898694" cy="2086840"/>
          </a:xfrm>
        </p:spPr>
        <p:txBody>
          <a:bodyPr/>
          <a:lstStyle/>
          <a:p>
            <a:r>
              <a:rPr lang="en-US" sz="5400" b="1" dirty="0"/>
              <a:t>GPT Grand Parents</a:t>
            </a:r>
            <a:endParaRPr lang="en-US" sz="2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0DE3D-573E-D0C7-6361-AA748AAE49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7432" y="2887812"/>
            <a:ext cx="5931341" cy="2527911"/>
          </a:xfrm>
        </p:spPr>
        <p:txBody>
          <a:bodyPr>
            <a:normAutofit/>
          </a:bodyPr>
          <a:lstStyle/>
          <a:p>
            <a:r>
              <a:rPr lang="en-US" sz="2400" dirty="0"/>
              <a:t>Generative AI &amp; Large Language Models (LLM)</a:t>
            </a:r>
          </a:p>
        </p:txBody>
      </p:sp>
      <p:pic>
        <p:nvPicPr>
          <p:cNvPr id="3074" name="Picture 2" descr="Portrait of an old man with a little girl on a black background Generative  AI | Premium AI-generated image">
            <a:extLst>
              <a:ext uri="{FF2B5EF4-FFF2-40B4-BE49-F238E27FC236}">
                <a16:creationId xmlns:a16="http://schemas.microsoft.com/office/drawing/2014/main" id="{F1F0611E-AD74-6985-A13C-20D7FD8CD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8275"/>
            <a:ext cx="5962650" cy="33432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0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DT_20241121_045640">
            <a:hlinkClick r:id="" action="ppaction://media"/>
            <a:extLst>
              <a:ext uri="{FF2B5EF4-FFF2-40B4-BE49-F238E27FC236}">
                <a16:creationId xmlns:a16="http://schemas.microsoft.com/office/drawing/2014/main" id="{5EB401EC-E340-E235-CF5D-B59C76AA7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2A9A5-E6C4-9B4F-1A71-1A681ECF0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44DB1C7-5731-D1DE-9388-0736D5A85C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B87B78-F6B4-4B2D-2951-BF918EEE8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6"/>
            <a:ext cx="6898694" cy="2086840"/>
          </a:xfrm>
        </p:spPr>
        <p:txBody>
          <a:bodyPr/>
          <a:lstStyle/>
          <a:p>
            <a:r>
              <a:rPr lang="en-US" sz="3200" b="1" dirty="0"/>
              <a:t>Large Language Model (LLM)</a:t>
            </a:r>
            <a:endParaRPr lang="en-US" sz="1100" b="1" dirty="0"/>
          </a:p>
        </p:txBody>
      </p:sp>
      <p:pic>
        <p:nvPicPr>
          <p:cNvPr id="2052" name="Picture 4" descr="Language Model: Over 7,031 Royalty-Free Licensable Stock Illustrations &amp;  Drawings | Shutterstock">
            <a:extLst>
              <a:ext uri="{FF2B5EF4-FFF2-40B4-BE49-F238E27FC236}">
                <a16:creationId xmlns:a16="http://schemas.microsoft.com/office/drawing/2014/main" id="{0A12B93B-969B-3EDA-6AC4-1AF5D5399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3"/>
          <a:stretch/>
        </p:blipFill>
        <p:spPr bwMode="auto">
          <a:xfrm>
            <a:off x="5252052" y="2815167"/>
            <a:ext cx="6732515" cy="332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82686-B20B-2E62-8D87-FE7B1B982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7432" y="2887812"/>
            <a:ext cx="5931341" cy="252791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Mobile keyboard autocomplete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Gmail email autocomplete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Paraphrasers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Google Translate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150722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DD609-34D6-4173-122D-8C6E432C4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5AA378B-3A2D-5EBB-2D2F-C1FF3E0472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7BF35-8247-E3C9-5D24-C26C0C00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6"/>
            <a:ext cx="6898694" cy="2086840"/>
          </a:xfrm>
        </p:spPr>
        <p:txBody>
          <a:bodyPr/>
          <a:lstStyle/>
          <a:p>
            <a:pPr algn="l"/>
            <a:r>
              <a:rPr lang="en-US" sz="5400" b="1" dirty="0"/>
              <a:t>LLM Fine-Tuning</a:t>
            </a:r>
            <a:br>
              <a:rPr lang="en-US" sz="5400" b="1" dirty="0"/>
            </a:br>
            <a:r>
              <a:rPr lang="en-US" sz="5400" b="1" dirty="0"/>
              <a:t>GPT BORN</a:t>
            </a:r>
            <a:endParaRPr lang="en-US" sz="2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B9D54-869C-EB66-2672-DC415A7846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7432" y="2887812"/>
            <a:ext cx="5931341" cy="2527911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Tuning LLMs with human-written questions and answers</a:t>
            </a:r>
          </a:p>
        </p:txBody>
      </p:sp>
      <p:pic>
        <p:nvPicPr>
          <p:cNvPr id="2050" name="Picture 2" descr="ChatGPT Logo - Chat gpt Icon on Black Background 21608790 Vector Art at  Vecteezy">
            <a:extLst>
              <a:ext uri="{FF2B5EF4-FFF2-40B4-BE49-F238E27FC236}">
                <a16:creationId xmlns:a16="http://schemas.microsoft.com/office/drawing/2014/main" id="{5D52AD1B-06A2-CE9D-FE02-02137D93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98" y="1909186"/>
            <a:ext cx="3221334" cy="322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8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DBB4B-E349-62EB-159D-988072118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91F8C52-8D89-46F0-1D97-65C38A612C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FFC4FA-470D-EDB2-1E40-5E2F35CD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6"/>
            <a:ext cx="6898694" cy="2086840"/>
          </a:xfrm>
        </p:spPr>
        <p:txBody>
          <a:bodyPr/>
          <a:lstStyle/>
          <a:p>
            <a:pPr algn="l"/>
            <a:r>
              <a:rPr lang="en-US" sz="5400" b="1" dirty="0"/>
              <a:t>ChatGPT Numbers</a:t>
            </a:r>
            <a:endParaRPr lang="en-US" sz="2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7F095-4B94-32F9-A568-045ACCDD2E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7432" y="2887812"/>
            <a:ext cx="6309713" cy="252791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ChatGPT 4.0 (2023) – 1 Trillion Parameters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Training Cost: 63M $ (excluding the salaries)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Estimated Training Time: 3-4 months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A single query consumes three bottles of water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2" descr="ChatGPT Logo - Chat gpt Icon on Black Background 21608790 Vector Art at  Vecteezy">
            <a:extLst>
              <a:ext uri="{FF2B5EF4-FFF2-40B4-BE49-F238E27FC236}">
                <a16:creationId xmlns:a16="http://schemas.microsoft.com/office/drawing/2014/main" id="{0195B934-845F-F011-AAF5-B21987B35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98" y="1909186"/>
            <a:ext cx="3221334" cy="322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6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A3172-0E45-E9FA-E13C-E72E13C53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B351DA0-1929-149D-974B-B1A71692F4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Premium Vector | Circuit board cpu chip computer motherboard light power on  processor dark background">
            <a:extLst>
              <a:ext uri="{FF2B5EF4-FFF2-40B4-BE49-F238E27FC236}">
                <a16:creationId xmlns:a16="http://schemas.microsoft.com/office/drawing/2014/main" id="{1317BA44-CF38-9E32-7FBE-98626EF71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31" y="2338916"/>
            <a:ext cx="5158292" cy="326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35FC6-8F4A-C1EC-7904-39ABC48728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7432" y="2887812"/>
            <a:ext cx="6309713" cy="252791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400" dirty="0"/>
              <a:t>Memory = Parameters Size * 4 Bytes * 1.20</a:t>
            </a:r>
          </a:p>
          <a:p>
            <a:pPr marL="342900" indent="-342900" algn="l">
              <a:buFontTx/>
              <a:buChar char="-"/>
            </a:pPr>
            <a:r>
              <a:rPr lang="en-US" sz="2400" dirty="0"/>
              <a:t>32-Bit Parameter = 4 Bytes</a:t>
            </a:r>
          </a:p>
          <a:p>
            <a:pPr marL="342900" indent="-342900" algn="l">
              <a:buFontTx/>
              <a:buChar char="-"/>
            </a:pPr>
            <a:r>
              <a:rPr lang="en-US" sz="2400" dirty="0"/>
              <a:t>1.20: Adding 20% of overload</a:t>
            </a:r>
          </a:p>
          <a:p>
            <a:pPr marL="342900" indent="-342900" algn="l">
              <a:buFontTx/>
              <a:buChar char="-"/>
            </a:pPr>
            <a:endParaRPr lang="en-US" sz="2400" dirty="0"/>
          </a:p>
          <a:p>
            <a:pPr algn="l"/>
            <a:r>
              <a:rPr lang="en-US" sz="2400" b="1" dirty="0"/>
              <a:t>For example:</a:t>
            </a:r>
          </a:p>
          <a:p>
            <a:pPr marL="342900" indent="-342900" algn="l">
              <a:buFontTx/>
              <a:buChar char="-"/>
            </a:pPr>
            <a:r>
              <a:rPr lang="en-US" sz="2400" dirty="0"/>
              <a:t>GPT 4 needs 4,800 GB of memory</a:t>
            </a:r>
          </a:p>
          <a:p>
            <a:pPr marL="342900" indent="-342900" algn="l">
              <a:buFontTx/>
              <a:buChar char="-"/>
            </a:pPr>
            <a:r>
              <a:rPr lang="en-US" sz="2400" dirty="0"/>
              <a:t>Equivalent to </a:t>
            </a:r>
            <a:r>
              <a:rPr lang="en-US" sz="2400" b="1" dirty="0"/>
              <a:t>60 x</a:t>
            </a:r>
            <a:r>
              <a:rPr lang="en-US" sz="2400" dirty="0"/>
              <a:t> Nvidia A100 (80 GB) GPUs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34398F-FB0E-54BC-37F9-0D52EF57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6"/>
            <a:ext cx="6898694" cy="2086840"/>
          </a:xfrm>
        </p:spPr>
        <p:txBody>
          <a:bodyPr/>
          <a:lstStyle/>
          <a:p>
            <a:pPr algn="l"/>
            <a:r>
              <a:rPr lang="en-US" b="1" dirty="0"/>
              <a:t>MEMORY Calculator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902212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6935A-F745-F00B-A6C1-7F03A5C09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900CE1B-B206-FCD5-C66B-F4911B8E3A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826E78-9475-3654-719B-2A28F78DD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6"/>
            <a:ext cx="6898694" cy="2086840"/>
          </a:xfrm>
        </p:spPr>
        <p:txBody>
          <a:bodyPr/>
          <a:lstStyle/>
          <a:p>
            <a:pPr algn="l"/>
            <a:r>
              <a:rPr lang="en-US" b="1"/>
              <a:t>Hallucination</a:t>
            </a:r>
            <a:endParaRPr lang="en-US" sz="18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83BD8-23A1-7F3C-CBE9-6C94385586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2437" y="2887812"/>
            <a:ext cx="6309713" cy="2527911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Outputs that are </a:t>
            </a:r>
            <a:r>
              <a:rPr lang="en-US" sz="2400" b="1" dirty="0"/>
              <a:t>coherent and grammatically correct</a:t>
            </a:r>
            <a:r>
              <a:rPr lang="en-US" sz="2400" dirty="0"/>
              <a:t> but </a:t>
            </a:r>
            <a:r>
              <a:rPr lang="en-US" sz="2400" b="1" dirty="0"/>
              <a:t>factually incorrect or nonsensical</a:t>
            </a:r>
          </a:p>
        </p:txBody>
      </p:sp>
      <p:pic>
        <p:nvPicPr>
          <p:cNvPr id="18434" name="Picture 2" descr="Hallucinations 1080P, 2K, 4K, 5K HD wallpapers free download | Wallpaper  Flare">
            <a:extLst>
              <a:ext uri="{FF2B5EF4-FFF2-40B4-BE49-F238E27FC236}">
                <a16:creationId xmlns:a16="http://schemas.microsoft.com/office/drawing/2014/main" id="{8887715A-6BB0-9F9D-6235-BCCB918D0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3" r="20595"/>
          <a:stretch/>
        </p:blipFill>
        <p:spPr bwMode="auto">
          <a:xfrm>
            <a:off x="7254865" y="1818290"/>
            <a:ext cx="4937135" cy="50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516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F71FD-79C3-287E-8153-4F806085B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209DCA0-17A3-36E5-8FDF-59AF48C379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No alt text provided for this image">
            <a:extLst>
              <a:ext uri="{FF2B5EF4-FFF2-40B4-BE49-F238E27FC236}">
                <a16:creationId xmlns:a16="http://schemas.microsoft.com/office/drawing/2014/main" id="{088E1B5E-D79B-D9A1-0C5E-AC080A66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0"/>
            <a:ext cx="9326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333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26A7E-DC26-E599-FA00-7A80E29D2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625F5B9-21AE-9012-4A29-8876B2459C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No alt text provided for this image">
            <a:extLst>
              <a:ext uri="{FF2B5EF4-FFF2-40B4-BE49-F238E27FC236}">
                <a16:creationId xmlns:a16="http://schemas.microsoft.com/office/drawing/2014/main" id="{7CC0CAF9-00A5-1540-7089-A9038F6B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533400"/>
            <a:ext cx="1038225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193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0F79D-F6CD-5995-96EE-D07BD695B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3B6F630-C595-E0D3-000B-37ABEF800F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15C749-8066-95E4-45F8-6711A938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8" y="400485"/>
            <a:ext cx="3868324" cy="2527911"/>
          </a:xfrm>
        </p:spPr>
        <p:txBody>
          <a:bodyPr/>
          <a:lstStyle/>
          <a:p>
            <a:r>
              <a:rPr lang="en-US" sz="11500" b="1" dirty="0"/>
              <a:t>1950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C45AC-C4EB-E2B2-864C-E6770CDF61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8852" y="3030700"/>
            <a:ext cx="4939862" cy="898906"/>
          </a:xfrm>
        </p:spPr>
        <p:txBody>
          <a:bodyPr/>
          <a:lstStyle/>
          <a:p>
            <a:r>
              <a:rPr lang="en-US" dirty="0"/>
              <a:t>Alan Turing published Computing Machinery and Intelligence</a:t>
            </a:r>
          </a:p>
        </p:txBody>
      </p:sp>
      <p:pic>
        <p:nvPicPr>
          <p:cNvPr id="2050" name="Picture 2" descr="Alan Turing: The Genius and Tragedy of a Visionary Mind | BULB">
            <a:extLst>
              <a:ext uri="{FF2B5EF4-FFF2-40B4-BE49-F238E27FC236}">
                <a16:creationId xmlns:a16="http://schemas.microsoft.com/office/drawing/2014/main" id="{2729E402-9FA5-BE4C-9725-F4B2284AA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54" y="1529254"/>
            <a:ext cx="5328745" cy="532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CFBD456-9F94-789F-A9EA-19A97DD94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44" y="4361030"/>
            <a:ext cx="1397656" cy="209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A853FE9-47C2-FED9-39B3-44BC1288DBA1}"/>
              </a:ext>
            </a:extLst>
          </p:cNvPr>
          <p:cNvSpPr txBox="1">
            <a:spLocks/>
          </p:cNvSpPr>
          <p:nvPr/>
        </p:nvSpPr>
        <p:spPr>
          <a:xfrm>
            <a:off x="2480441" y="4361030"/>
            <a:ext cx="3459652" cy="12546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If you are interested, you can watch:</a:t>
            </a:r>
          </a:p>
          <a:p>
            <a:pPr algn="l"/>
            <a:endParaRPr lang="en-US" dirty="0"/>
          </a:p>
          <a:p>
            <a:pPr algn="l"/>
            <a:r>
              <a:rPr lang="en-US" b="1" dirty="0"/>
              <a:t>The Imitation Game (2014)</a:t>
            </a:r>
          </a:p>
        </p:txBody>
      </p:sp>
    </p:spTree>
    <p:extLst>
      <p:ext uri="{BB962C8B-B14F-4D97-AF65-F5344CB8AC3E}">
        <p14:creationId xmlns:p14="http://schemas.microsoft.com/office/powerpoint/2010/main" val="163149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32F4B-DE8B-5995-CF53-0681BF352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80A4C7E-E174-AEF3-A111-01EB322B7F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No alt text provided for this image">
            <a:extLst>
              <a:ext uri="{FF2B5EF4-FFF2-40B4-BE49-F238E27FC236}">
                <a16:creationId xmlns:a16="http://schemas.microsoft.com/office/drawing/2014/main" id="{E81E285A-23C8-FF35-F081-0020880B1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0"/>
            <a:ext cx="7951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681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448BB-1D1B-129B-99AA-29FD31D01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4A469B0-2A96-35CC-6F75-0D681A55D9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No alt text provided for this image">
            <a:extLst>
              <a:ext uri="{FF2B5EF4-FFF2-40B4-BE49-F238E27FC236}">
                <a16:creationId xmlns:a16="http://schemas.microsoft.com/office/drawing/2014/main" id="{A5BD3170-40E6-3AC4-ABFA-9DCB31ECB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3" y="0"/>
            <a:ext cx="9853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377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832C1-7F45-D08E-C652-A48C258C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FFDCFB3-5798-1AE3-957F-F75D9A17ED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No alt text provided for this image">
            <a:extLst>
              <a:ext uri="{FF2B5EF4-FFF2-40B4-BE49-F238E27FC236}">
                <a16:creationId xmlns:a16="http://schemas.microsoft.com/office/drawing/2014/main" id="{41F06395-366B-B272-9565-3FCD4010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219075"/>
            <a:ext cx="1038225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989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39ED4-EB58-DD03-D950-F903C4E1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E69AFFE-6FBB-A357-6991-86F7D956F8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No alt text provided for this image">
            <a:extLst>
              <a:ext uri="{FF2B5EF4-FFF2-40B4-BE49-F238E27FC236}">
                <a16:creationId xmlns:a16="http://schemas.microsoft.com/office/drawing/2014/main" id="{81FB2474-73E7-B28D-D0B3-4E5DBD728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0"/>
            <a:ext cx="558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04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DBE18-32EF-2FF5-51AF-32E7B077E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F2D6D9C-CDED-BF2F-473B-077236D697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230E46-B7E6-ABCC-EC1B-40337608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6"/>
            <a:ext cx="6898694" cy="2086840"/>
          </a:xfrm>
        </p:spPr>
        <p:txBody>
          <a:bodyPr/>
          <a:lstStyle/>
          <a:p>
            <a:pPr algn="l"/>
            <a:r>
              <a:rPr lang="en-US" b="1" dirty="0"/>
              <a:t>Hallucination</a:t>
            </a:r>
            <a:endParaRPr lang="en-US" sz="18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39C3E-143C-542F-2C34-7791A745B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2437" y="2887812"/>
            <a:ext cx="6309713" cy="2527911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Not only in LLMs, but in all Generative AI models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29339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71035-8411-2A2D-A7F0-A94194E78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2F9F65-61C7-98AB-AD7D-C6A11B7751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1728751655114">
            <a:hlinkClick r:id="" action="ppaction://media"/>
            <a:extLst>
              <a:ext uri="{FF2B5EF4-FFF2-40B4-BE49-F238E27FC236}">
                <a16:creationId xmlns:a16="http://schemas.microsoft.com/office/drawing/2014/main" id="{7183FE28-8FBE-5B49-511F-6E6F43580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92D6A3F-BCBF-F339-F0E9-A85391547E87}"/>
              </a:ext>
            </a:extLst>
          </p:cNvPr>
          <p:cNvSpPr txBox="1">
            <a:spLocks/>
          </p:cNvSpPr>
          <p:nvPr/>
        </p:nvSpPr>
        <p:spPr>
          <a:xfrm>
            <a:off x="1457432" y="2887812"/>
            <a:ext cx="6309713" cy="2527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/>
              <a:t>Generated by AI</a:t>
            </a:r>
          </a:p>
          <a:p>
            <a:pPr algn="l"/>
            <a:r>
              <a:rPr lang="en-US" sz="2400" dirty="0"/>
              <a:t>From the Stone Age to the year 5000... </a:t>
            </a:r>
          </a:p>
        </p:txBody>
      </p:sp>
    </p:spTree>
    <p:extLst>
      <p:ext uri="{BB962C8B-B14F-4D97-AF65-F5344CB8AC3E}">
        <p14:creationId xmlns:p14="http://schemas.microsoft.com/office/powerpoint/2010/main" val="258054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B826B-A135-83AE-5E70-628DC2630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E7FD5E-9728-3F74-68CD-3C19F6F4A8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6708C0-B91E-E2EE-EE44-9FDB312DD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6"/>
            <a:ext cx="6898694" cy="2086840"/>
          </a:xfrm>
        </p:spPr>
        <p:txBody>
          <a:bodyPr/>
          <a:lstStyle/>
          <a:p>
            <a:pPr algn="l"/>
            <a:r>
              <a:rPr lang="en-US" b="1" dirty="0"/>
              <a:t>Recommendations</a:t>
            </a:r>
            <a:endParaRPr lang="en-US" sz="18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2D909-6A03-DBAC-3C77-793D8C551E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2437" y="2887812"/>
            <a:ext cx="6803699" cy="252791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Use LLMs responsibly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Use it as an assistant (It is not a Google Search)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But it can be used to summarize search results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Always remember that LLM can lie about anything professionally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l"/>
            <a:endParaRPr lang="en-US" sz="2400" b="1" dirty="0"/>
          </a:p>
        </p:txBody>
      </p:sp>
      <p:pic>
        <p:nvPicPr>
          <p:cNvPr id="1028" name="Picture 4" descr="Recommended label badge isolated on white and black background. Thumb up  icon, one line drawing, recommend golden circle, monoline. vector  Illustration 33540254 Vector Art at Vecteezy">
            <a:extLst>
              <a:ext uri="{FF2B5EF4-FFF2-40B4-BE49-F238E27FC236}">
                <a16:creationId xmlns:a16="http://schemas.microsoft.com/office/drawing/2014/main" id="{C419B2E3-D989-8E7E-5C82-43306B909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10563" r="55825" b="9328"/>
          <a:stretch/>
        </p:blipFill>
        <p:spPr bwMode="auto">
          <a:xfrm>
            <a:off x="8477877" y="2371411"/>
            <a:ext cx="3228451" cy="339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14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1" descr="A close up of dots&#10;">
            <a:extLst>
              <a:ext uri="{FF2B5EF4-FFF2-40B4-BE49-F238E27FC236}">
                <a16:creationId xmlns:a16="http://schemas.microsoft.com/office/drawing/2014/main" id="{030E03B4-DAB0-F43D-4B1C-C54F75E621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AB1CD4B-2C7F-1593-8E69-B7450F3D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5"/>
            <a:ext cx="9467127" cy="3257115"/>
          </a:xfrm>
        </p:spPr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613063-168A-02B8-4326-BB842F3B83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2075" y="5771535"/>
            <a:ext cx="9467850" cy="494998"/>
          </a:xfrm>
        </p:spPr>
        <p:txBody>
          <a:bodyPr/>
          <a:lstStyle/>
          <a:p>
            <a:r>
              <a:rPr lang="en-US" dirty="0"/>
              <a:t>www.kaveh.me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72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4494C60-3D4D-637D-3401-0BD04D042E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C8B602-A3EC-7DC1-F6BA-9D462E9E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8" y="400485"/>
            <a:ext cx="3868324" cy="2527911"/>
          </a:xfrm>
        </p:spPr>
        <p:txBody>
          <a:bodyPr/>
          <a:lstStyle/>
          <a:p>
            <a:r>
              <a:rPr lang="en-US" sz="11500" b="1" dirty="0"/>
              <a:t>1956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44BAD-9AB6-0773-6205-5445338E81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8852" y="3030699"/>
            <a:ext cx="4939862" cy="2527911"/>
          </a:xfrm>
        </p:spPr>
        <p:txBody>
          <a:bodyPr/>
          <a:lstStyle/>
          <a:p>
            <a:r>
              <a:rPr lang="en-US" dirty="0"/>
              <a:t>John McCarthy coined the term “</a:t>
            </a:r>
            <a:r>
              <a:rPr lang="en-US" b="1" dirty="0"/>
              <a:t>Artificial Intelligence</a:t>
            </a:r>
            <a:r>
              <a:rPr lang="en-US" dirty="0"/>
              <a:t>" in 1956 at a workshop at Dartmouth College</a:t>
            </a:r>
          </a:p>
          <a:p>
            <a:endParaRPr lang="en-US" dirty="0"/>
          </a:p>
        </p:txBody>
      </p:sp>
      <p:pic>
        <p:nvPicPr>
          <p:cNvPr id="1028" name="Picture 4" descr="John McCarthy: Computer scientist known as the father of AI | The  Independent">
            <a:extLst>
              <a:ext uri="{FF2B5EF4-FFF2-40B4-BE49-F238E27FC236}">
                <a16:creationId xmlns:a16="http://schemas.microsoft.com/office/drawing/2014/main" id="{D56D6FC9-BC76-D8DF-C09B-B712666B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59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1BC87-3885-C861-FE89-C888B5F0D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E93BC18-CB80-DCB6-03CD-08D4DDDFC2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1345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E78268-FE51-A74A-9D72-529DE7764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5"/>
            <a:ext cx="5500817" cy="2527911"/>
          </a:xfrm>
        </p:spPr>
        <p:txBody>
          <a:bodyPr/>
          <a:lstStyle/>
          <a:p>
            <a:r>
              <a:rPr lang="en-US" sz="11500" b="1" dirty="0"/>
              <a:t>1958-60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186EB-8D19-4F3A-A40A-72064DE441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8852" y="3030699"/>
            <a:ext cx="4939862" cy="2527911"/>
          </a:xfrm>
        </p:spPr>
        <p:txBody>
          <a:bodyPr/>
          <a:lstStyle/>
          <a:p>
            <a:r>
              <a:rPr lang="en-US" dirty="0"/>
              <a:t>Artificial Neural Network was born</a:t>
            </a:r>
          </a:p>
          <a:p>
            <a:endParaRPr lang="en-US" dirty="0"/>
          </a:p>
        </p:txBody>
      </p:sp>
      <p:pic>
        <p:nvPicPr>
          <p:cNvPr id="3078" name="Picture 6" descr="15,800+ Artificial Neural Network Stock Photos, Pictures &amp; Royalty-Free  Images - iStock | Artificial intelligence, Machine learning, Neurons">
            <a:extLst>
              <a:ext uri="{FF2B5EF4-FFF2-40B4-BE49-F238E27FC236}">
                <a16:creationId xmlns:a16="http://schemas.microsoft.com/office/drawing/2014/main" id="{E3AE5F73-13A0-5615-E84A-739CA0874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8"/>
          <a:stretch/>
        </p:blipFill>
        <p:spPr bwMode="auto">
          <a:xfrm>
            <a:off x="5003452" y="2928396"/>
            <a:ext cx="7167093" cy="39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669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8A251-5F81-FAAB-A590-9A5A2A6FF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6A99BA7-4739-4742-7A52-CD04B02021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2A071-902A-F369-4C47-18109FB9A2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8852" y="3030699"/>
            <a:ext cx="4939862" cy="2527911"/>
          </a:xfrm>
        </p:spPr>
        <p:txBody>
          <a:bodyPr/>
          <a:lstStyle/>
          <a:p>
            <a:r>
              <a:rPr lang="en-US" dirty="0"/>
              <a:t>Inspired by biological brain</a:t>
            </a:r>
          </a:p>
          <a:p>
            <a:endParaRPr lang="en-US" dirty="0"/>
          </a:p>
        </p:txBody>
      </p:sp>
      <p:pic>
        <p:nvPicPr>
          <p:cNvPr id="10242" name="Picture 2" descr="What is a Neural Network?">
            <a:extLst>
              <a:ext uri="{FF2B5EF4-FFF2-40B4-BE49-F238E27FC236}">
                <a16:creationId xmlns:a16="http://schemas.microsoft.com/office/drawing/2014/main" id="{463C195F-E0D0-84EC-251B-6A1D1E14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38" y="2061428"/>
            <a:ext cx="7191262" cy="479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893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E9A1-E89C-00C0-BA09-EEF954149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750F5B7-9A21-73DD-7B3C-9C1F37062B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4FD8BA-4789-F274-A919-7295AB38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408" y="726307"/>
            <a:ext cx="5343163" cy="1533418"/>
          </a:xfrm>
        </p:spPr>
        <p:txBody>
          <a:bodyPr/>
          <a:lstStyle/>
          <a:p>
            <a:r>
              <a:rPr lang="en-US" sz="6600" b="1" dirty="0"/>
              <a:t>Perceptron</a:t>
            </a:r>
            <a:endParaRPr lang="en-US" sz="2800" b="1" dirty="0"/>
          </a:p>
        </p:txBody>
      </p:sp>
      <p:pic>
        <p:nvPicPr>
          <p:cNvPr id="4102" name="Picture 6" descr="ROSENBLATT PERCEPTRON | Poster">
            <a:extLst>
              <a:ext uri="{FF2B5EF4-FFF2-40B4-BE49-F238E27FC236}">
                <a16:creationId xmlns:a16="http://schemas.microsoft.com/office/drawing/2014/main" id="{04CAFA04-4015-AB64-AFFB-8F883B7A3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681" y="911115"/>
            <a:ext cx="5428990" cy="5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139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A33D3-C43D-D339-4BF4-403E5A557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B1867BB-E44F-BF8B-DFD7-24060BA083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2894A0-7466-13EC-7662-0B5F6FB0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408" y="726307"/>
            <a:ext cx="5343163" cy="1533418"/>
          </a:xfrm>
        </p:spPr>
        <p:txBody>
          <a:bodyPr/>
          <a:lstStyle/>
          <a:p>
            <a:r>
              <a:rPr lang="en-US" sz="6600" b="1" dirty="0"/>
              <a:t>Perceptron</a:t>
            </a:r>
            <a:endParaRPr lang="en-US" sz="28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536E7-331F-F4EA-34AB-98CFCD20A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3910" y="3812194"/>
            <a:ext cx="9467850" cy="25279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🔅Neural-Nets. In the above gif, we can see an image… | by Priyal | Medium">
            <a:extLst>
              <a:ext uri="{FF2B5EF4-FFF2-40B4-BE49-F238E27FC236}">
                <a16:creationId xmlns:a16="http://schemas.microsoft.com/office/drawing/2014/main" id="{45F254CE-33AC-4C9D-372F-68CF72B2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88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29-0029-B2F4-ECE4-0010E751C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46BC20B-E750-8795-2CFA-3334793E34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2AEA8F-37B9-ED64-E3C3-CE441BBAB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5"/>
            <a:ext cx="5500817" cy="2527911"/>
          </a:xfrm>
        </p:spPr>
        <p:txBody>
          <a:bodyPr/>
          <a:lstStyle/>
          <a:p>
            <a:r>
              <a:rPr lang="en-US" sz="11500" b="1" dirty="0"/>
              <a:t>1960-70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39569-5F1B-884A-29C1-71E3B3F47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8852" y="3030699"/>
            <a:ext cx="3240693" cy="2527911"/>
          </a:xfrm>
        </p:spPr>
        <p:txBody>
          <a:bodyPr/>
          <a:lstStyle/>
          <a:p>
            <a:r>
              <a:rPr lang="en-US" dirty="0"/>
              <a:t>Deep Learning</a:t>
            </a:r>
          </a:p>
          <a:p>
            <a:endParaRPr lang="en-US" dirty="0"/>
          </a:p>
        </p:txBody>
      </p:sp>
      <p:pic>
        <p:nvPicPr>
          <p:cNvPr id="8194" name="Picture 2" descr="33,000+ Deep Learning Stock Photos, Pictures &amp; Royalty-Free Images - iStock  | Artificial intelligence, Machine learning, Neural network">
            <a:extLst>
              <a:ext uri="{FF2B5EF4-FFF2-40B4-BE49-F238E27FC236}">
                <a16:creationId xmlns:a16="http://schemas.microsoft.com/office/drawing/2014/main" id="{584297F5-EED6-2FA8-4135-78FF4ADC6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0"/>
          <a:stretch/>
        </p:blipFill>
        <p:spPr bwMode="auto">
          <a:xfrm>
            <a:off x="3710152" y="2487325"/>
            <a:ext cx="8481848" cy="43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21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DA660-8E28-0C55-9109-17623C64D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25F12C9-1E28-C08B-C182-A0C78FDD4E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Neural Network — feedback — Pindar Van Arman's cloudpainter">
            <a:extLst>
              <a:ext uri="{FF2B5EF4-FFF2-40B4-BE49-F238E27FC236}">
                <a16:creationId xmlns:a16="http://schemas.microsoft.com/office/drawing/2014/main" id="{1D77E93E-606B-327E-6345-7D2518BCC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58" y="68317"/>
            <a:ext cx="6789683" cy="67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69843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ech presentation">
      <a:dk1>
        <a:srgbClr val="000000"/>
      </a:dk1>
      <a:lt1>
        <a:srgbClr val="FFFFFF"/>
      </a:lt1>
      <a:dk2>
        <a:srgbClr val="435369"/>
      </a:dk2>
      <a:lt2>
        <a:srgbClr val="E8E8E8"/>
      </a:lt2>
      <a:accent1>
        <a:srgbClr val="A53F51"/>
      </a:accent1>
      <a:accent2>
        <a:srgbClr val="E89756"/>
      </a:accent2>
      <a:accent3>
        <a:srgbClr val="2F3342"/>
      </a:accent3>
      <a:accent4>
        <a:srgbClr val="2B2052"/>
      </a:accent4>
      <a:accent5>
        <a:srgbClr val="00023A"/>
      </a:accent5>
      <a:accent6>
        <a:srgbClr val="7E7E7E"/>
      </a:accent6>
      <a:hlink>
        <a:srgbClr val="467886"/>
      </a:hlink>
      <a:folHlink>
        <a:srgbClr val="96607D"/>
      </a:folHlink>
    </a:clrScheme>
    <a:fontScheme name="Custom 99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55661986_wac_CP_V19" id="{030227AD-26D8-46F7-B412-6532AF4DDFEA}" vid="{787E6F9C-FC70-455D-8D81-5DEDA8A08F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F048343-1EA9-44C3-883E-652FAAF071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2A2379-DD35-4769-BFD6-4857D72F8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C2645A-E767-4D7E-984D-234E531E455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{16C01CAF-264F-4A4E-9038-EF7060C30C0C}tf55661986_win32</Template>
  <TotalTime>169</TotalTime>
  <Words>326</Words>
  <Application>Microsoft Office PowerPoint</Application>
  <PresentationFormat>Widescreen</PresentationFormat>
  <Paragraphs>79</Paragraphs>
  <Slides>27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Google Sans</vt:lpstr>
      <vt:lpstr>Wingdings</vt:lpstr>
      <vt:lpstr>Custom</vt:lpstr>
      <vt:lpstr>ChatGPT &amp; Hallucination: An Intro To Large Language Models   Kaveh Bakhtiyari Www.kaveh.me</vt:lpstr>
      <vt:lpstr>1950</vt:lpstr>
      <vt:lpstr>1956</vt:lpstr>
      <vt:lpstr>1958-60</vt:lpstr>
      <vt:lpstr>PowerPoint Presentation</vt:lpstr>
      <vt:lpstr>Perceptron</vt:lpstr>
      <vt:lpstr>Perceptron</vt:lpstr>
      <vt:lpstr>1960-70</vt:lpstr>
      <vt:lpstr>PowerPoint Presentation</vt:lpstr>
      <vt:lpstr>Why not Earlier?</vt:lpstr>
      <vt:lpstr>GPT Grand Parents</vt:lpstr>
      <vt:lpstr>PowerPoint Presentation</vt:lpstr>
      <vt:lpstr>Large Language Model (LLM)</vt:lpstr>
      <vt:lpstr>LLM Fine-Tuning GPT BORN</vt:lpstr>
      <vt:lpstr>ChatGPT Numbers</vt:lpstr>
      <vt:lpstr>MEMORY Calculator</vt:lpstr>
      <vt:lpstr>Hallucination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Hallucination</vt:lpstr>
      <vt:lpstr>PowerPoint Presentation</vt:lpstr>
      <vt:lpstr>Recommendations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Kaveh Bakhtiyari</dc:creator>
  <cp:lastModifiedBy>Kaveh Bakhtiyari</cp:lastModifiedBy>
  <cp:revision>22</cp:revision>
  <dcterms:created xsi:type="dcterms:W3CDTF">2024-11-21T10:39:12Z</dcterms:created>
  <dcterms:modified xsi:type="dcterms:W3CDTF">2024-11-26T04:46:53Z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MSIP_Label_cdde0556-1f76-452e-9e94-03158f226e4e_Enabled">
    <vt:lpwstr>true</vt:lpwstr>
  </property>
  <property fmtid="{D5CDD505-2E9C-101B-9397-08002B2CF9AE}" pid="5" name="MSIP_Label_cdde0556-1f76-452e-9e94-03158f226e4e_SetDate">
    <vt:lpwstr>2024-11-21T10:40:56Z</vt:lpwstr>
  </property>
  <property fmtid="{D5CDD505-2E9C-101B-9397-08002B2CF9AE}" pid="6" name="MSIP_Label_cdde0556-1f76-452e-9e94-03158f226e4e_Method">
    <vt:lpwstr>Standard</vt:lpwstr>
  </property>
  <property fmtid="{D5CDD505-2E9C-101B-9397-08002B2CF9AE}" pid="7" name="MSIP_Label_cdde0556-1f76-452e-9e94-03158f226e4e_Name">
    <vt:lpwstr>Private</vt:lpwstr>
  </property>
  <property fmtid="{D5CDD505-2E9C-101B-9397-08002B2CF9AE}" pid="8" name="MSIP_Label_cdde0556-1f76-452e-9e94-03158f226e4e_SiteId">
    <vt:lpwstr>7015a19d-0dbb-4c31-8709-253cf07f631f</vt:lpwstr>
  </property>
  <property fmtid="{D5CDD505-2E9C-101B-9397-08002B2CF9AE}" pid="9" name="MSIP_Label_cdde0556-1f76-452e-9e94-03158f226e4e_ActionId">
    <vt:lpwstr>a797d931-cbb8-486e-ac1f-ca9513dc3121</vt:lpwstr>
  </property>
  <property fmtid="{D5CDD505-2E9C-101B-9397-08002B2CF9AE}" pid="10" name="MSIP_Label_cdde0556-1f76-452e-9e94-03158f226e4e_ContentBits">
    <vt:lpwstr>0</vt:lpwstr>
  </property>
</Properties>
</file>